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3" roundtripDataSignature="AMtx7mjS9l046vE509Vzm0RWyN6LcFkK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slide" Target="slides/slide18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6" name="Google Shape;96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2" name="Google Shape;15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8" name="Google Shape;158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32244e8ec2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132244e8ec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9" name="Google Shape;169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5" name="Google Shape;175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0" name="Google Shape;180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5" name="Google Shape;185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7" name="Google Shape;197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31d7526747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g131d75267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7" name="Google Shape;10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4" name="Google Shape;11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9" name="Google Shape;11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5" name="Google Shape;12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1" name="Google Shape;13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8" name="Google Shape;13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5" name="Google Shape;145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" name="Google Shape;14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1" name="Google Shape;71;p2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2" name="Google Shape;72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8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28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9" name="Google Shape;79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9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0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30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showMasterSp="0">
  <p:cSld name="1_Title and Conten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" name="Google Shape;21;p19"/>
          <p:cNvSpPr txBox="1"/>
          <p:nvPr>
            <p:ph type="title"/>
          </p:nvPr>
        </p:nvSpPr>
        <p:spPr>
          <a:xfrm>
            <a:off x="609600" y="241327"/>
            <a:ext cx="10750549" cy="65953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9"/>
          <p:cNvSpPr/>
          <p:nvPr>
            <p:ph idx="2" type="pic"/>
          </p:nvPr>
        </p:nvSpPr>
        <p:spPr>
          <a:xfrm>
            <a:off x="609599" y="1122387"/>
            <a:ext cx="10750551" cy="3500071"/>
          </a:xfrm>
          <a:prstGeom prst="rect">
            <a:avLst/>
          </a:prstGeom>
          <a:noFill/>
          <a:ln>
            <a:noFill/>
          </a:ln>
        </p:spPr>
      </p:sp>
      <p:sp>
        <p:nvSpPr>
          <p:cNvPr id="23" name="Google Shape;23;p19"/>
          <p:cNvSpPr txBox="1"/>
          <p:nvPr>
            <p:ph idx="1" type="body"/>
          </p:nvPr>
        </p:nvSpPr>
        <p:spPr>
          <a:xfrm>
            <a:off x="609600" y="4843982"/>
            <a:ext cx="10750549" cy="11663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6CB255"/>
              </a:buClr>
              <a:buSzPts val="2800"/>
              <a:buChar char="•"/>
              <a:defRPr>
                <a:solidFill>
                  <a:srgbClr val="000000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6CB255"/>
              </a:buClr>
              <a:buSzPts val="2400"/>
              <a:buFont typeface="Calibri"/>
              <a:buAutoNum type="alphaLcParenR"/>
              <a:defRPr>
                <a:solidFill>
                  <a:schemeClr val="dk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6CB255"/>
              </a:buClr>
              <a:buSzPts val="2000"/>
              <a:buFont typeface="Calibri"/>
              <a:buAutoNum type="alphaLcParenR"/>
              <a:defRPr>
                <a:solidFill>
                  <a:schemeClr val="dk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6CB255"/>
              </a:buClr>
              <a:buSzPts val="1800"/>
              <a:buFont typeface="Calibri"/>
              <a:buAutoNum type="alphaLcParenR"/>
              <a:defRPr>
                <a:solidFill>
                  <a:schemeClr val="dk1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6CB255"/>
              </a:buClr>
              <a:buSzPts val="1800"/>
              <a:buFont typeface="Calibri"/>
              <a:buAutoNum type="alphaLcParenR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wo Content" showMasterSp="0">
  <p:cSld name="1_Two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0"/>
          <p:cNvSpPr txBox="1"/>
          <p:nvPr>
            <p:ph type="title"/>
          </p:nvPr>
        </p:nvSpPr>
        <p:spPr>
          <a:xfrm>
            <a:off x="609600" y="241327"/>
            <a:ext cx="10750549" cy="65953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" name="Google Shape;29;p20"/>
          <p:cNvSpPr/>
          <p:nvPr>
            <p:ph idx="2" type="pic"/>
          </p:nvPr>
        </p:nvSpPr>
        <p:spPr>
          <a:xfrm>
            <a:off x="609599" y="1107619"/>
            <a:ext cx="5375492" cy="4607689"/>
          </a:xfrm>
          <a:prstGeom prst="rect">
            <a:avLst/>
          </a:prstGeom>
          <a:noFill/>
          <a:ln>
            <a:noFill/>
          </a:ln>
        </p:spPr>
      </p:sp>
      <p:sp>
        <p:nvSpPr>
          <p:cNvPr id="30" name="Google Shape;30;p20"/>
          <p:cNvSpPr txBox="1"/>
          <p:nvPr>
            <p:ph idx="1" type="body"/>
          </p:nvPr>
        </p:nvSpPr>
        <p:spPr>
          <a:xfrm>
            <a:off x="6142567" y="1107618"/>
            <a:ext cx="5217584" cy="46073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6CB255"/>
              </a:buClr>
              <a:buSzPts val="2800"/>
              <a:buChar char="•"/>
              <a:defRPr>
                <a:solidFill>
                  <a:srgbClr val="212F62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6CB255"/>
              </a:buClr>
              <a:buSzPts val="2400"/>
              <a:buFont typeface="Calibri"/>
              <a:buAutoNum type="alphaLcParenR"/>
              <a:defRPr>
                <a:solidFill>
                  <a:schemeClr val="dk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6CB255"/>
              </a:buClr>
              <a:buSzPts val="2000"/>
              <a:buFont typeface="Calibri"/>
              <a:buAutoNum type="alphaLcParenR"/>
              <a:defRPr>
                <a:solidFill>
                  <a:schemeClr val="dk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6CB255"/>
              </a:buClr>
              <a:buSzPts val="1800"/>
              <a:buFont typeface="Calibri"/>
              <a:buAutoNum type="alphaLcParenR"/>
              <a:defRPr>
                <a:solidFill>
                  <a:schemeClr val="dk1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6CB255"/>
              </a:buClr>
              <a:buSzPts val="1800"/>
              <a:buFont typeface="Calibri"/>
              <a:buAutoNum type="alphaLcParenR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4" name="Google Shape;34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2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0" name="Google Shape;40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3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4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4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3" name="Google Shape;53;p24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24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5" name="Google Shape;55;p24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5733" y="836613"/>
            <a:ext cx="11660533" cy="518477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ew role in cells suggested for ATP" id="99" name="Google Shape;99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1624" y="617261"/>
            <a:ext cx="3225799" cy="1852530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352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is a transcriptome?</a:t>
            </a:r>
            <a:endParaRPr/>
          </a:p>
        </p:txBody>
      </p:sp>
      <p:sp>
        <p:nvSpPr>
          <p:cNvPr id="155" name="Google Shape;155;p1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The complete set of transcribed sequences (e.g. mRNA) – the protein coding portion of the genome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When we “sequence a transcriptome” we are looking at a snapshot of genes that are being expressed at a particular point in time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taking a snapshot of what is going on in your organism/tissue/cell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lang="en-US"/>
              <a:t>RNAseq is the standard method for investigating transcriptome level changes in different experimental conditions</a:t>
            </a:r>
            <a:endParaRPr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39353" y="34396"/>
            <a:ext cx="5313293" cy="67892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g132244e8ec2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29082" y="162450"/>
            <a:ext cx="6962436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g132244e8ec2_0_0"/>
          <p:cNvSpPr txBox="1"/>
          <p:nvPr/>
        </p:nvSpPr>
        <p:spPr>
          <a:xfrm>
            <a:off x="3225925" y="104425"/>
            <a:ext cx="668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**Translation tables differ slightly between organisms and nuclear/mitochondrial**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b="1" lang="en-US" sz="6000"/>
              <a:t>Viruses – Quick facts</a:t>
            </a:r>
            <a:endParaRPr sz="6000"/>
          </a:p>
        </p:txBody>
      </p:sp>
      <p:sp>
        <p:nvSpPr>
          <p:cNvPr id="172" name="Google Shape;172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Non-cellular, protein coating with a nucleic acid center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Can have DNA or RNA genome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Codes for essential proteins and sometimes enzymes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Huge diversity of viruses – 10 nonillion (10^31)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Virus complexity does not reflect host complexity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Many different morphologies (”body” shapes)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93900" y="279400"/>
            <a:ext cx="8204200" cy="629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9599" y="214489"/>
            <a:ext cx="943280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88" name="Google Shape;188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89" name="Google Shape;18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6966" y="252087"/>
            <a:ext cx="10778067" cy="6605913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5"/>
          <p:cNvSpPr txBox="1"/>
          <p:nvPr/>
        </p:nvSpPr>
        <p:spPr>
          <a:xfrm>
            <a:off x="7710311" y="3555043"/>
            <a:ext cx="10727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Body Cell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5"/>
          <p:cNvSpPr txBox="1"/>
          <p:nvPr/>
        </p:nvSpPr>
        <p:spPr>
          <a:xfrm>
            <a:off x="8562622" y="1573491"/>
            <a:ext cx="96892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Bacteria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5"/>
          <p:cNvSpPr txBox="1"/>
          <p:nvPr/>
        </p:nvSpPr>
        <p:spPr>
          <a:xfrm>
            <a:off x="4459111" y="5270603"/>
            <a:ext cx="96892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Bacteria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15"/>
          <p:cNvSpPr txBox="1"/>
          <p:nvPr/>
        </p:nvSpPr>
        <p:spPr>
          <a:xfrm>
            <a:off x="2206978" y="2679804"/>
            <a:ext cx="156113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Bacteriophage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5"/>
          <p:cNvSpPr txBox="1"/>
          <p:nvPr/>
        </p:nvSpPr>
        <p:spPr>
          <a:xfrm>
            <a:off x="1072445" y="704740"/>
            <a:ext cx="5232843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Head and Tail Morphology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12186" y="57482"/>
            <a:ext cx="5767628" cy="6743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31d7526747_0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Biology for Bioinformatics?</a:t>
            </a:r>
            <a:endParaRPr/>
          </a:p>
        </p:txBody>
      </p:sp>
      <p:sp>
        <p:nvSpPr>
          <p:cNvPr id="205" name="Google Shape;205;g131d7526747_0_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Deep knowledge not strictly necessary to run analyses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May help guide analysis or lead to creative questions/solutions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Needed for interpretation and formal presentation of results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Often you will collaborate with someone who fills in the gaps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8105" y="1478756"/>
            <a:ext cx="11335790" cy="3900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10" name="Google Shape;110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11" name="Google Shape;11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536627"/>
            <a:ext cx="10515600" cy="54320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91769" y="48305"/>
            <a:ext cx="4208462" cy="67613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Karyotype</a:t>
            </a:r>
            <a:endParaRPr/>
          </a:p>
        </p:txBody>
      </p:sp>
      <p:pic>
        <p:nvPicPr>
          <p:cNvPr descr="Diagrammatical representation of the human karyotype of haploid... |  Download Scientific Diagram" id="122" name="Google Shape;12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14686" y="558800"/>
            <a:ext cx="6585175" cy="593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is a genome?</a:t>
            </a:r>
            <a:endParaRPr/>
          </a:p>
        </p:txBody>
      </p:sp>
      <p:sp>
        <p:nvSpPr>
          <p:cNvPr id="128" name="Google Shape;128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All of the genetic information an organism has (each cell has a copy)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Mitochondria have their own genomes – you have a </a:t>
            </a:r>
            <a:r>
              <a:rPr lang="en-US" u="sng"/>
              <a:t>nuclear</a:t>
            </a:r>
            <a:r>
              <a:rPr lang="en-US"/>
              <a:t> and a </a:t>
            </a:r>
            <a:r>
              <a:rPr lang="en-US" u="sng"/>
              <a:t>mitochondrial</a:t>
            </a:r>
            <a:r>
              <a:rPr lang="en-US"/>
              <a:t> (mt) genome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b="1" lang="en-US" sz="5400"/>
              <a:t>Genome Size</a:t>
            </a:r>
            <a:endParaRPr/>
          </a:p>
        </p:txBody>
      </p:sp>
      <p:sp>
        <p:nvSpPr>
          <p:cNvPr id="134" name="Google Shape;134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Human – 3.2 billion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Mycoplasma – 580 thousand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Paris japonica – 149 billion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COVID-19 – 30 thousand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35" name="Google Shape;13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21640" y="1911350"/>
            <a:ext cx="5132160" cy="3592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"/>
          <p:cNvSpPr txBox="1"/>
          <p:nvPr>
            <p:ph type="title"/>
          </p:nvPr>
        </p:nvSpPr>
        <p:spPr>
          <a:xfrm>
            <a:off x="609600" y="241327"/>
            <a:ext cx="10750549" cy="65953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/>
              <a:t>Flow of genetic information</a:t>
            </a:r>
            <a:endParaRPr/>
          </a:p>
        </p:txBody>
      </p:sp>
      <p:sp>
        <p:nvSpPr>
          <p:cNvPr id="141" name="Google Shape;141;p8"/>
          <p:cNvSpPr txBox="1"/>
          <p:nvPr>
            <p:ph idx="1" type="body"/>
          </p:nvPr>
        </p:nvSpPr>
        <p:spPr>
          <a:xfrm>
            <a:off x="1981200" y="1194619"/>
            <a:ext cx="8062912" cy="23892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CB255"/>
              </a:buClr>
              <a:buSzPts val="2800"/>
              <a:buChar char="•"/>
            </a:pPr>
            <a:r>
              <a:rPr lang="en-US"/>
              <a:t>The Central Dogma:</a:t>
            </a:r>
            <a:endParaRPr/>
          </a:p>
          <a:p>
            <a:pPr indent="-236538" lvl="0" marL="236538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DNA is first transcribed into mRNA</a:t>
            </a:r>
            <a:endParaRPr/>
          </a:p>
          <a:p>
            <a:pPr indent="-236538" lvl="0" marL="236538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mRNA strands are then translated into proteins</a:t>
            </a:r>
            <a:endParaRPr/>
          </a:p>
          <a:p>
            <a:pPr indent="-58738" lvl="0" marL="236538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Intro to gene expression (central dogma) (article) | Khan Academy" id="142" name="Google Shape;14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44800" y="2959074"/>
            <a:ext cx="6502400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"/>
          <p:cNvSpPr txBox="1"/>
          <p:nvPr>
            <p:ph type="title"/>
          </p:nvPr>
        </p:nvSpPr>
        <p:spPr>
          <a:xfrm>
            <a:off x="-239486" y="127027"/>
            <a:ext cx="4800601" cy="65953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6110"/>
              <a:buFont typeface="Calibri"/>
              <a:buNone/>
            </a:pPr>
            <a:r>
              <a:rPr lang="en-US"/>
              <a:t>Flow of genetic information</a:t>
            </a:r>
            <a:endParaRPr sz="2400">
              <a:solidFill>
                <a:srgbClr val="6CB255"/>
              </a:solidFill>
            </a:endParaRPr>
          </a:p>
        </p:txBody>
      </p:sp>
      <p:pic>
        <p:nvPicPr>
          <p:cNvPr id="148" name="Google Shape;148;p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85858" y="241326"/>
            <a:ext cx="3458255" cy="633801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9"/>
          <p:cNvSpPr txBox="1"/>
          <p:nvPr/>
        </p:nvSpPr>
        <p:spPr>
          <a:xfrm>
            <a:off x="1915885" y="1094017"/>
            <a:ext cx="3820800" cy="45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Instructions on DNA are transcribed into messenger RNA.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Ribosomes are able to read the genetic information inscribed on a strand of messenger RNA.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They use this information to string amino acids together into a protein.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2021-07-08T11:57:43Z</dcterms:created>
  <dc:creator>Nicole Garrison</dc:creator>
</cp:coreProperties>
</file>